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560" y="180000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9120" y="180000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409032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560" y="409032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9120" y="409032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504000" y="576000"/>
            <a:ext cx="7200000" cy="3338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3571560" y="180000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639120" y="180000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04000" y="409032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 type="body"/>
          </p:nvPr>
        </p:nvSpPr>
        <p:spPr>
          <a:xfrm>
            <a:off x="3571560" y="409032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 type="body"/>
          </p:nvPr>
        </p:nvSpPr>
        <p:spPr>
          <a:xfrm>
            <a:off x="6639120" y="4090320"/>
            <a:ext cx="29210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576000"/>
            <a:ext cx="7200000" cy="3338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9032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80000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90320"/>
            <a:ext cx="907200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720" y="720"/>
            <a:ext cx="10079640" cy="75596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576000"/>
            <a:ext cx="7200000" cy="7200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de-DE" sz="3600" spc="-1" strike="noStrike">
                <a:latin typeface="Arial"/>
              </a:rPr>
              <a:t>Click to edit the title text format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800000"/>
            <a:ext cx="907200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Click to edit the outline text format</a:t>
            </a:r>
            <a:endParaRPr b="0" lang="de-DE" sz="26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600" spc="-1" strike="noStrike">
                <a:latin typeface="Arial"/>
              </a:rPr>
              <a:t>Second Outline Level</a:t>
            </a:r>
            <a:endParaRPr b="0" lang="de-DE" sz="26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Third Outline Level</a:t>
            </a:r>
            <a:endParaRPr b="0" lang="de-DE" sz="26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600" spc="-1" strike="noStrike">
                <a:latin typeface="Arial"/>
              </a:rPr>
              <a:t>Fourth Outline Level</a:t>
            </a:r>
            <a:endParaRPr b="0" lang="de-DE" sz="26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Fifth Outline Level</a:t>
            </a:r>
            <a:endParaRPr b="0" lang="de-DE" sz="26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Sixth Outline Level</a:t>
            </a:r>
            <a:endParaRPr b="0" lang="de-DE" sz="26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Seventh Outline Level</a:t>
            </a:r>
            <a:endParaRPr b="0" lang="de-DE" sz="26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de-DE" sz="1400" spc="-1" strike="noStrike">
                <a:latin typeface="Times New Roman"/>
              </a:rPr>
              <a:t>&lt;date/time&gt;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de-DE" sz="1400" spc="-1" strike="noStrike">
                <a:latin typeface="Times New Roman"/>
              </a:rPr>
              <a:t>&lt;footer&gt;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24AB1A7D-7BB0-4A5D-B4E8-78BE25AC312D}" type="slidenum">
              <a:rPr b="0" lang="de-DE" sz="1400" spc="-1" strike="noStrike">
                <a:latin typeface="Times New Roman"/>
              </a:rPr>
              <a:t>&lt;number&gt;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de-DE" sz="4400" spc="-1" strike="noStrike">
                <a:latin typeface="Arial"/>
              </a:rPr>
              <a:t>Click to edit the title text format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Click to edit the outline text format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Second Outline Level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Third Outline Level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Fourth Outline Level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Fifth Outline Level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Sixth Outline Level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Seventh Outline Level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600" spc="-1" strike="noStrike">
                <a:latin typeface="Arial"/>
              </a:rPr>
              <a:t>Principles of Epidemiology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de-DE" sz="3200" spc="-1" strike="noStrike">
                <a:latin typeface="Arial"/>
              </a:rPr>
              <a:t>Dr Ogundipe</a:t>
            </a:r>
            <a:endParaRPr b="0" lang="de-DE" sz="3200" spc="-1" strike="noStrike">
              <a:latin typeface="Arial"/>
            </a:endParaRPr>
          </a:p>
          <a:p>
            <a:pPr algn="ctr"/>
            <a:r>
              <a:rPr b="0" lang="de-DE" sz="3200" spc="-1" strike="noStrike">
                <a:latin typeface="Arial"/>
              </a:rPr>
              <a:t>Mrs Oluwadare</a:t>
            </a:r>
            <a:endParaRPr b="0" lang="de-DE" sz="3200" spc="-1" strike="noStrike">
              <a:latin typeface="Arial"/>
            </a:endParaRPr>
          </a:p>
          <a:p>
            <a:pPr algn="ctr"/>
            <a:r>
              <a:rPr b="0" lang="de-DE" sz="3200" spc="-1" strike="noStrike">
                <a:latin typeface="Arial"/>
              </a:rPr>
              <a:t>Dept of Public Health</a:t>
            </a:r>
            <a:endParaRPr b="0" lang="de-DE" sz="3200" spc="-1" strike="noStrike">
              <a:latin typeface="Arial"/>
            </a:endParaRPr>
          </a:p>
          <a:p>
            <a:pPr algn="ctr"/>
            <a:r>
              <a:rPr b="0" lang="de-DE" sz="3200" spc="-1" strike="noStrike">
                <a:latin typeface="Arial"/>
              </a:rPr>
              <a:t>Afe Babalola University</a:t>
            </a:r>
            <a:endParaRPr b="0" lang="de-DE" sz="3200" spc="-1" strike="noStrike">
              <a:latin typeface="Arial"/>
            </a:endParaRPr>
          </a:p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  <p:transition spd="med">
    <p:checker dir="vert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600" spc="-1" strike="noStrike">
                <a:latin typeface="Arial"/>
              </a:rPr>
              <a:t>End of Lecture Test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Three basic terms in Epidemiology are: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A. Distribution. B. Determinants. C. Application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Match the terms to activities below: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1. Compare food history of people with food poisoning and people without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2. Mark on the map of Ekiti State children born with birth defects at the general hospital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3. Plot a graph of cases of HIV by year for Ekiti State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4. Recommend a child with nose bleeding receive Vit E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5. Tabulate the signs and symptoms of of children with malaria in Ekiti State</a:t>
            </a:r>
            <a:endParaRPr b="0" lang="de-DE" sz="2600" spc="-1" strike="noStrike">
              <a:latin typeface="Arial"/>
            </a:endParaRPr>
          </a:p>
        </p:txBody>
      </p:sp>
    </p:spTree>
  </p:cSld>
  <p:transition spd="med">
    <p:checker dir="vert"/>
  </p:transition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600" spc="-1" strike="noStrike">
                <a:latin typeface="Arial"/>
              </a:rPr>
              <a:t>End of lecture test 2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Epidemiology studies only occurenece of epidemics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One tenet of Epidemiology is that illness occurs haphazardly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One of the skills of Epidemiology is the recognition of a biased data collection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Epidemiology is a study of causal association between risk factors and health status.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Public Health Activities should be  directed by Epidemiology </a:t>
            </a:r>
            <a:endParaRPr b="0" lang="de-DE" sz="2600" spc="-1" strike="noStrike">
              <a:latin typeface="Arial"/>
            </a:endParaRPr>
          </a:p>
        </p:txBody>
      </p:sp>
    </p:spTree>
  </p:cSld>
  <p:transition spd="med">
    <p:checker dir="vert"/>
  </p:transition>
  <p:timing>
    <p:tnLst>
      <p:par>
        <p:cTn id="21" dur="indefinite" restart="never" nodeType="tmRoot">
          <p:childTnLst>
            <p:seq>
              <p:cTn id="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600" spc="-1" strike="noStrike">
                <a:latin typeface="Arial"/>
              </a:rPr>
              <a:t>Introduction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What is Epidemiology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epi=on or upon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demo=people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logos=study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Study of what befalls people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Epidemiology is the study of the distribution and determinants  of health status and the application of this to control health problems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Most important discipline for Public Health Practitioners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</p:txBody>
      </p:sp>
    </p:spTree>
  </p:cSld>
  <p:transition spd="med">
    <p:checker dir="vert"/>
  </p:transition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600" spc="-1" strike="noStrike">
                <a:latin typeface="Arial"/>
              </a:rPr>
              <a:t>Skills 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Data collection</a:t>
            </a:r>
            <a:endParaRPr b="0" lang="de-DE" sz="26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Unabiased and appropriate data</a:t>
            </a:r>
            <a:endParaRPr b="0" lang="de-DE" sz="26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600" spc="-1" strike="noStrike">
                <a:latin typeface="Arial"/>
              </a:rPr>
              <a:t>Data understanding and interpretation</a:t>
            </a:r>
            <a:endParaRPr b="0" lang="de-DE" sz="26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600" spc="-1" strike="noStrike">
                <a:latin typeface="Arial"/>
              </a:rPr>
              <a:t>Data analysis</a:t>
            </a:r>
            <a:endParaRPr b="0" lang="de-DE" sz="26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600" spc="-1" strike="noStrike">
                <a:latin typeface="Arial"/>
              </a:rPr>
              <a:t>Data application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Biostatistics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Observation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Valid comparison</a:t>
            </a:r>
            <a:endParaRPr b="0" lang="de-DE" sz="26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600" spc="-1" strike="noStrike">
                <a:latin typeface="Arial"/>
              </a:rPr>
              <a:t>Is observation different from expected</a:t>
            </a:r>
            <a:endParaRPr b="0" lang="de-DE" sz="26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</p:txBody>
      </p:sp>
    </p:spTree>
  </p:cSld>
  <p:transition spd="med">
    <p:checker dir="vert"/>
  </p:transition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600" spc="-1" strike="noStrike">
                <a:latin typeface="Arial"/>
              </a:rPr>
              <a:t>The Basic Science of Public Health 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Epidemiology is a quantitative approach to population health issue using knowledge of probabiity, statistics and research methods.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Epidemiology is the science of causal reasoning and testing of scientific hypotheses.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Epidemiology direct Public Health activities based on causal reasoning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</p:txBody>
      </p:sp>
    </p:spTree>
  </p:cSld>
  <p:transition spd="med">
    <p:checker dir="vert"/>
  </p:transition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600" spc="-1" strike="noStrike">
                <a:latin typeface="Arial"/>
              </a:rPr>
              <a:t>Distribution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Frequency </a:t>
            </a:r>
            <a:endParaRPr b="0" lang="de-DE" sz="26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600" spc="-1" strike="noStrike">
                <a:latin typeface="Arial"/>
              </a:rPr>
              <a:t>Number of health events in a given size of the population</a:t>
            </a:r>
            <a:endParaRPr b="0" lang="de-DE" sz="26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Pattern of health events</a:t>
            </a:r>
            <a:endParaRPr b="0" lang="de-DE" sz="26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600" spc="-1" strike="noStrike">
                <a:latin typeface="Arial"/>
              </a:rPr>
              <a:t>Events in relation to time, place and person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</p:txBody>
      </p:sp>
    </p:spTree>
  </p:cSld>
  <p:transition spd="med">
    <p:checker dir="vert"/>
  </p:transition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endParaRPr b="0" lang="de-DE" sz="3600" spc="-1" strike="noStrike">
              <a:latin typeface="Arial"/>
            </a:endParaRPr>
          </a:p>
        </p:txBody>
      </p:sp>
      <p:sp>
        <p:nvSpPr>
          <p:cNvPr id="91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endParaRPr b="0" lang="de-DE" sz="2600" spc="-1" strike="noStrike">
              <a:latin typeface="Arial"/>
            </a:endParaRPr>
          </a:p>
        </p:txBody>
      </p:sp>
    </p:spTree>
  </p:cSld>
  <p:transition spd="med">
    <p:checker dir="vert"/>
  </p:transition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600" spc="-1" strike="noStrike">
                <a:latin typeface="Arial"/>
              </a:rPr>
              <a:t>Determinants 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Are FACTORS which lead to a specific health status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Epidemiologists believe that illness does not occur haphazardly in a population but occurs when the risk factors exists and leade to development of the illness.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</p:txBody>
      </p:sp>
    </p:spTree>
  </p:cSld>
  <p:transition spd="med">
    <p:checker dir="vert"/>
  </p:transition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600" spc="-1" strike="noStrike">
                <a:latin typeface="Arial"/>
              </a:rPr>
              <a:t>Types Epidemiology 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Descriptive Epidemiology</a:t>
            </a:r>
            <a:endParaRPr b="0" lang="de-DE" sz="26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600" spc="-1" strike="noStrike">
                <a:latin typeface="Arial"/>
              </a:rPr>
              <a:t>Characterising health events by time, place and person</a:t>
            </a:r>
            <a:endParaRPr b="0" lang="de-DE" sz="26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Statistical Epidemiology</a:t>
            </a:r>
            <a:endParaRPr b="0" lang="de-DE" sz="26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600" spc="-1" strike="noStrike">
                <a:latin typeface="Arial"/>
              </a:rPr>
              <a:t>Characterising health events by analytical methods</a:t>
            </a:r>
            <a:endParaRPr b="0" lang="de-DE" sz="26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</p:txBody>
      </p:sp>
    </p:spTree>
  </p:cSld>
  <p:transition spd="med">
    <p:checker dir="vert"/>
  </p:transition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504000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r>
              <a:rPr b="0" lang="de-DE" sz="3600" spc="-1" strike="noStrike">
                <a:latin typeface="Arial"/>
              </a:rPr>
              <a:t>The Patient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504000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For the DOCTOR or clinician ithe patient s the individual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For Epidemiologists the patient is The Community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 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Arial"/>
              </a:rPr>
              <a:t>For </a:t>
            </a:r>
            <a:endParaRPr b="0" lang="de-DE" sz="2600" spc="-1" strike="noStrike">
              <a:latin typeface="Arial"/>
            </a:endParaRPr>
          </a:p>
        </p:txBody>
      </p:sp>
    </p:spTree>
  </p:cSld>
  <p:transition spd="med">
    <p:checker dir="vert"/>
  </p:transition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3553</TotalTime>
  <Application>LibreOffice/6.0.4.2$Windows_X86_64 LibreOffice_project/9b0d9b32d5dcda91d2f1a96dc04c645c450872bf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2017-04-26T18:25:49Z</dcterms:created>
  <dc:creator/>
  <dc:description/>
  <dc:language>en-GB</dc:language>
  <cp:lastModifiedBy/>
  <dcterms:modified xsi:type="dcterms:W3CDTF">2020-01-15T16:50:37Z</dcterms:modified>
  <cp:revision>27</cp:revision>
  <dc:subject/>
  <dc:title/>
</cp:coreProperties>
</file>